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45B6D5-F2E7-4378-9A16-13A838FF98D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1299C0-B9E5-47B7-86EC-8FCD93BD29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2852936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/>
                <a:ea typeface="Calibri"/>
              </a:rPr>
              <a:t>Проект: </a:t>
            </a:r>
          </a:p>
          <a:p>
            <a:pPr algn="ctr"/>
            <a:r>
              <a:rPr lang="ru-RU" sz="3200" b="1" dirty="0" smtClean="0">
                <a:latin typeface="Times New Roman"/>
                <a:ea typeface="Calibri"/>
              </a:rPr>
              <a:t>Алгоритм </a:t>
            </a:r>
            <a:r>
              <a:rPr lang="ru-RU" sz="3200" b="1" dirty="0">
                <a:latin typeface="Times New Roman"/>
                <a:ea typeface="Calibri"/>
              </a:rPr>
              <a:t>формирования отчетности о результатах </a:t>
            </a:r>
            <a:r>
              <a:rPr lang="ru-RU" sz="3200" b="1" dirty="0" err="1">
                <a:latin typeface="Times New Roman"/>
                <a:ea typeface="Calibri"/>
              </a:rPr>
              <a:t>самообследования</a:t>
            </a:r>
            <a:r>
              <a:rPr lang="ru-RU" sz="3200" b="1" dirty="0">
                <a:latin typeface="Times New Roman"/>
                <a:ea typeface="Calibri"/>
              </a:rPr>
              <a:t> за прошедший год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892480" cy="1793167"/>
          </a:xfrm>
        </p:spPr>
        <p:txBody>
          <a:bodyPr/>
          <a:lstStyle/>
          <a:p>
            <a:pPr algn="ctr"/>
            <a:r>
              <a:rPr lang="ru-RU" sz="3200" dirty="0" smtClean="0"/>
              <a:t>Муниципальное бюджетное дошкольное образовательное учреждение «Детский сад № 20»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4479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КАРТОЧКА ПРОЕКТА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/>
            <a:r>
              <a:rPr lang="ru-RU" b="1" dirty="0" smtClean="0">
                <a:effectLst/>
                <a:latin typeface="Times New Roman"/>
                <a:ea typeface="Calibri"/>
              </a:rPr>
              <a:t>Алгоритм формирования отчетности о результатах </a:t>
            </a:r>
            <a:r>
              <a:rPr lang="ru-RU" b="1" dirty="0" err="1" smtClean="0">
                <a:effectLst/>
                <a:latin typeface="Times New Roman"/>
                <a:ea typeface="Calibri"/>
              </a:rPr>
              <a:t>самообследования</a:t>
            </a:r>
            <a:r>
              <a:rPr lang="ru-RU" b="1" dirty="0" smtClean="0">
                <a:effectLst/>
                <a:latin typeface="Times New Roman"/>
                <a:ea typeface="Calibri"/>
              </a:rPr>
              <a:t> за прошедший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345367"/>
              </p:ext>
            </p:extLst>
          </p:nvPr>
        </p:nvGraphicFramePr>
        <p:xfrm>
          <a:off x="179512" y="1044689"/>
          <a:ext cx="8856984" cy="2148523"/>
        </p:xfrm>
        <a:graphic>
          <a:graphicData uri="http://schemas.openxmlformats.org/drawingml/2006/table">
            <a:tbl>
              <a:tblPr firstRow="1" firstCol="1" bandRow="1"/>
              <a:tblGrid>
                <a:gridCol w="8856984"/>
              </a:tblGrid>
              <a:tr h="11227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ОБОСНОВАНИЕ ВЫБОРА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9" marR="47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Ключевой риск: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Формальный подход к сбору информации о состоянии ДОО.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Низкий уровень исполнения/нарушение сроков исполнения/несвоевременное предоставление форм отчетности.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Проблемы: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1.Отсутствие единого формата электронных версий форм отчетности.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2.Излишнее количество времени на координацию работы по направлениям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самообследования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на сбор данных членами комиссии по направлениям 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самообследования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интерпретацию и обработку полученной информации.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3.Недостаточность практического опыта в использовании мобильных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мессенджеров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как форм интерактивной работы.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9" marR="47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574819"/>
              </p:ext>
            </p:extLst>
          </p:nvPr>
        </p:nvGraphicFramePr>
        <p:xfrm>
          <a:off x="107504" y="3429000"/>
          <a:ext cx="8928993" cy="3215139"/>
        </p:xfrm>
        <a:graphic>
          <a:graphicData uri="http://schemas.openxmlformats.org/drawingml/2006/table">
            <a:tbl>
              <a:tblPr firstRow="1" firstCol="1" bandRow="1"/>
              <a:tblGrid>
                <a:gridCol w="6570805"/>
                <a:gridCol w="1206059"/>
                <a:gridCol w="1152129"/>
              </a:tblGrid>
              <a:tr h="28516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ЦЕЛИ И ПЛАНОВЫЙ ЭФФЕКТ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86659" marR="86659" marT="43330" marB="433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86659" marR="86659" marT="43330" marB="43330"/>
                </a:tc>
              </a:tr>
              <a:tr h="618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цели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Текущий показатель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Целевой показатель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унифицированного формата  электронных версий форм отчетности при подготовке отчета по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самообследованию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360 мин.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мин.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Повышение эффективности информационного обмена членами комиссии по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самообследованию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за счет использования унифицированного формата электронных версий  форм отчетности  и использования ИКТ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600 мин.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 мин.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Снижение времени для анализа работы  по изучению мнения участников образовательных отношений  о деятельности ДОУ за счет использования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мессенджера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Вайбер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360 мин.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мин.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Обобщение, анализ, свод полученных данных и оформление результатов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самообследования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Учреждения, обобщение и оформление  их в виде отчета.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360 мин.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мин.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20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76200"/>
            <a:ext cx="426680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ПРОБЛЕМЫ И ПУТИ ИХ РЕШЕНИЯ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61217"/>
              </p:ext>
            </p:extLst>
          </p:nvPr>
        </p:nvGraphicFramePr>
        <p:xfrm>
          <a:off x="323527" y="518637"/>
          <a:ext cx="8280921" cy="5852160"/>
        </p:xfrm>
        <a:graphic>
          <a:graphicData uri="http://schemas.openxmlformats.org/drawingml/2006/table">
            <a:tbl>
              <a:tblPr firstRow="1" firstCol="1" bandRow="1"/>
              <a:tblGrid>
                <a:gridCol w="449378"/>
                <a:gridCol w="2255893"/>
                <a:gridCol w="2612748"/>
                <a:gridCol w="2962902"/>
              </a:tblGrid>
              <a:tr h="347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Проблема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Коренная причина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 решения проблемы (устранения коренной причины)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Отсутствие единого формата электронных версий форм отчетности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Потеря времени при оформлении отчета.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унифицированного формата  электронных версий форм отчетности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Излишнее количество времени на координацию работы по направлениям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самообследования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на сбор данных членами комиссии по направлениям 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самообследования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интерпретацию и обработку полученной информации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Потеря времени на интерпретацию и обработку полученной информации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Обмен информации  членами комиссии по самообследованию за счет использования унифицированного формата электронных версий  форм отчетности  и использования ИКТ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Недостаточность практического опыта в использовании мобильных мессенджеров, как форм интерактивной работы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Отсутствие создания у членов комиссии совместного использования электронного сервиса.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группы в бесплатном 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мессенджере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Viber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33" marR="37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12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/>
                <a:latin typeface="Times New Roman"/>
                <a:ea typeface="Calibri"/>
              </a:rPr>
              <a:t>ПЛАН МЕРОПРИЯТИЙ ПО ДОСТИЖЕНИЮ ЦЕЛЕВЫХ ПОКАЗАТЕЛЕЙ ПРОЕКТА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766129"/>
              </p:ext>
            </p:extLst>
          </p:nvPr>
        </p:nvGraphicFramePr>
        <p:xfrm>
          <a:off x="395536" y="1052736"/>
          <a:ext cx="8280920" cy="4730352"/>
        </p:xfrm>
        <a:graphic>
          <a:graphicData uri="http://schemas.openxmlformats.org/drawingml/2006/table">
            <a:tbl>
              <a:tblPr firstRow="1" firstCol="1" bandRow="1"/>
              <a:tblGrid>
                <a:gridCol w="531890"/>
                <a:gridCol w="4082702"/>
                <a:gridCol w="3666328"/>
              </a:tblGrid>
              <a:tr h="572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4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Выявление проблем, утверждение направлений работы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карты текущего состояния процесса и целевого состояния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4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унифицированного формата  электронной  версии формы отчетности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Разработан  унифицированный  формат электронной версии формы отчетности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4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Помощь членам комиссии по созданию электронных ящиков для электронной почты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Заведен электронный почтовый ящик  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5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Помощь членам комиссии при подключении к бесплатному мессенджеру 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Viber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группы в бесплатном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мессенджере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Viber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4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Обобщение, анализ, свод полученных данных и оформление результатов самообследования 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Сформирован отчет по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самообследованию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86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7504" y="137680"/>
            <a:ext cx="8856984" cy="628650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Карта текущего состояния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«Алгоритм формирования отчетности о результатах самообследования за прошедший год»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55" y="1920436"/>
            <a:ext cx="17621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3879689" y="1093730"/>
            <a:ext cx="1943100" cy="1374775"/>
          </a:xfrm>
          <a:prstGeom prst="star16">
            <a:avLst>
              <a:gd name="adj" fmla="val 37500"/>
            </a:avLst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Излишние перемещения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607645" y="1583560"/>
            <a:ext cx="1743075" cy="1171575"/>
          </a:xfrm>
          <a:prstGeom prst="star16">
            <a:avLst>
              <a:gd name="adj" fmla="val 38319"/>
            </a:avLst>
          </a:prstGeom>
          <a:solidFill>
            <a:srgbClr val="FFFFFF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Ожидание опоздавших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2023035">
            <a:off x="609840" y="3263587"/>
            <a:ext cx="485775" cy="4524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rot="-1255177">
            <a:off x="1889115" y="3288544"/>
            <a:ext cx="485775" cy="4524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578139" y="2468505"/>
            <a:ext cx="485775" cy="1254355"/>
          </a:xfrm>
          <a:prstGeom prst="downArrow">
            <a:avLst>
              <a:gd name="adj1" fmla="val 50000"/>
              <a:gd name="adj2" fmla="val 40523"/>
            </a:avLst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7283669" y="2882460"/>
            <a:ext cx="485775" cy="930335"/>
          </a:xfrm>
          <a:prstGeom prst="downArrow">
            <a:avLst>
              <a:gd name="adj1" fmla="val 50000"/>
              <a:gd name="adj2" fmla="val 26471"/>
            </a:avLst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62165" y="3812796"/>
            <a:ext cx="1381125" cy="10588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Делопроизводитель готовит печатные материалы отчета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30 мин.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848" y="3822102"/>
            <a:ext cx="131445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10" name="AutoShape 14"/>
          <p:cNvCxnSpPr>
            <a:cxnSpLocks noChangeShapeType="1"/>
            <a:stCxn id="4109" idx="3"/>
            <a:endCxn id="4112" idx="1"/>
          </p:cNvCxnSpPr>
          <p:nvPr/>
        </p:nvCxnSpPr>
        <p:spPr bwMode="auto">
          <a:xfrm>
            <a:off x="3210298" y="4374552"/>
            <a:ext cx="634191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489" y="3841152"/>
            <a:ext cx="20859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13" name="AutoShape 17"/>
          <p:cNvCxnSpPr>
            <a:cxnSpLocks noChangeShapeType="1"/>
            <a:endCxn id="4115" idx="1"/>
          </p:cNvCxnSpPr>
          <p:nvPr/>
        </p:nvCxnSpPr>
        <p:spPr bwMode="auto">
          <a:xfrm flipV="1">
            <a:off x="6017860" y="4379315"/>
            <a:ext cx="790933" cy="47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93" y="3841152"/>
            <a:ext cx="17335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16" name="AutoShape 20"/>
          <p:cNvCxnSpPr>
            <a:cxnSpLocks noChangeShapeType="1"/>
          </p:cNvCxnSpPr>
          <p:nvPr/>
        </p:nvCxnSpPr>
        <p:spPr bwMode="auto">
          <a:xfrm>
            <a:off x="7769444" y="4927002"/>
            <a:ext cx="0" cy="4968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321" y="5435218"/>
            <a:ext cx="16573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19" name="AutoShape 23"/>
          <p:cNvCxnSpPr>
            <a:cxnSpLocks noChangeShapeType="1"/>
            <a:endCxn id="4120" idx="3"/>
          </p:cNvCxnSpPr>
          <p:nvPr/>
        </p:nvCxnSpPr>
        <p:spPr bwMode="auto">
          <a:xfrm flipH="1">
            <a:off x="7160860" y="5898862"/>
            <a:ext cx="200026" cy="308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910" y="5463793"/>
            <a:ext cx="18859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21" name="AutoShape 25"/>
          <p:cNvCxnSpPr>
            <a:cxnSpLocks noChangeShapeType="1"/>
          </p:cNvCxnSpPr>
          <p:nvPr/>
        </p:nvCxnSpPr>
        <p:spPr bwMode="auto">
          <a:xfrm flipH="1">
            <a:off x="3031894" y="5886041"/>
            <a:ext cx="356807" cy="222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176" y="5476466"/>
            <a:ext cx="16383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824352" y="5463793"/>
            <a:ext cx="1200150" cy="774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Члены комиссии отчитываются руководителю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30 мин.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26" name="AutoShape 30"/>
          <p:cNvCxnSpPr>
            <a:cxnSpLocks noChangeShapeType="1"/>
          </p:cNvCxnSpPr>
          <p:nvPr/>
        </p:nvCxnSpPr>
        <p:spPr bwMode="auto">
          <a:xfrm flipH="1">
            <a:off x="1377892" y="5877677"/>
            <a:ext cx="400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177742" y="5435218"/>
            <a:ext cx="1200150" cy="774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Руководитель составляет свой отчет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480 мин. (8 ч.)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28" name="Picture 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228" y="5829939"/>
            <a:ext cx="44450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0" name="Picture 3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6340093"/>
            <a:ext cx="38766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37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Карта целевого состояния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«Алгоритм формирования отчетности о результатах </a:t>
            </a:r>
            <a:r>
              <a:rPr lang="ru-RU" b="1" dirty="0" err="1" smtClean="0">
                <a:effectLst/>
                <a:latin typeface="Times New Roman"/>
                <a:ea typeface="Calibri"/>
                <a:cs typeface="Times New Roman"/>
              </a:rPr>
              <a:t>самообследования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 за прошедший год»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140611" y="959468"/>
            <a:ext cx="2895600" cy="990600"/>
          </a:xfrm>
          <a:prstGeom prst="cloudCallout">
            <a:avLst>
              <a:gd name="adj1" fmla="val -30153"/>
              <a:gd name="adj2" fmla="val -18912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Создание группы в бесплатном  мессенджере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Viber</a:t>
            </a: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363" y="1371080"/>
            <a:ext cx="293370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8915" y="2591941"/>
            <a:ext cx="1666875" cy="981075"/>
          </a:xfrm>
          <a:prstGeom prst="rect">
            <a:avLst/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Руководитель сообщает старшему руководителю информацию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 мин.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 rot="16200000">
            <a:off x="1793603" y="2790624"/>
            <a:ext cx="485775" cy="333775"/>
          </a:xfrm>
          <a:prstGeom prst="downArrow">
            <a:avLst>
              <a:gd name="adj1" fmla="val 50000"/>
              <a:gd name="adj2" fmla="val 29902"/>
            </a:avLst>
          </a:prstGeom>
          <a:solidFill>
            <a:srgbClr val="FFFFFF"/>
          </a:solidFill>
          <a:ln w="12700">
            <a:solidFill>
              <a:srgbClr val="4BACC6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66973" y="2470149"/>
            <a:ext cx="1914525" cy="974725"/>
          </a:xfrm>
          <a:prstGeom prst="rect">
            <a:avLst/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Старший воспитатель сообщает информацию членам комиссии через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Viber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 мин.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2" y="4220716"/>
            <a:ext cx="17145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/>
          <p:cNvSpPr>
            <a:spLocks noChangeArrowheads="1"/>
          </p:cNvSpPr>
          <p:nvPr/>
        </p:nvSpPr>
        <p:spPr bwMode="auto">
          <a:xfrm rot="16200000">
            <a:off x="1815233" y="4464684"/>
            <a:ext cx="485775" cy="290514"/>
          </a:xfrm>
          <a:prstGeom prst="downArrow">
            <a:avLst>
              <a:gd name="adj1" fmla="val 50000"/>
              <a:gd name="adj2" fmla="val 29902"/>
            </a:avLst>
          </a:prstGeom>
          <a:solidFill>
            <a:srgbClr val="FFFFFF"/>
          </a:solidFill>
          <a:ln w="12700">
            <a:solidFill>
              <a:srgbClr val="4BACC6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597" y="3899157"/>
            <a:ext cx="19621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12"/>
          <p:cNvSpPr>
            <a:spLocks noChangeArrowheads="1"/>
          </p:cNvSpPr>
          <p:nvPr/>
        </p:nvSpPr>
        <p:spPr bwMode="auto">
          <a:xfrm rot="16200000">
            <a:off x="3722829" y="3422544"/>
            <a:ext cx="485775" cy="500062"/>
          </a:xfrm>
          <a:prstGeom prst="downArrow">
            <a:avLst>
              <a:gd name="adj1" fmla="val 50000"/>
              <a:gd name="adj2" fmla="val 25735"/>
            </a:avLst>
          </a:prstGeom>
          <a:solidFill>
            <a:srgbClr val="FFFFFF"/>
          </a:solidFill>
          <a:ln w="12700">
            <a:solidFill>
              <a:srgbClr val="4BACC6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23667"/>
            <a:ext cx="16287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15"/>
          <p:cNvSpPr>
            <a:spLocks noChangeArrowheads="1"/>
          </p:cNvSpPr>
          <p:nvPr/>
        </p:nvSpPr>
        <p:spPr bwMode="auto">
          <a:xfrm rot="16200000">
            <a:off x="5866879" y="3649459"/>
            <a:ext cx="485775" cy="250031"/>
          </a:xfrm>
          <a:prstGeom prst="downArrow">
            <a:avLst>
              <a:gd name="adj1" fmla="val 50000"/>
              <a:gd name="adj2" fmla="val 25735"/>
            </a:avLst>
          </a:prstGeom>
          <a:solidFill>
            <a:srgbClr val="FFFFFF"/>
          </a:solidFill>
          <a:ln w="12700">
            <a:solidFill>
              <a:srgbClr val="4BACC6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375036" y="2868166"/>
            <a:ext cx="1176337" cy="1781175"/>
          </a:xfrm>
          <a:prstGeom prst="rect">
            <a:avLst/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Члены комиссии пересылают отчет в электронной форме на электронную почту руководителя.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 мин.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 rot="16200000">
            <a:off x="7464395" y="3563443"/>
            <a:ext cx="485775" cy="311819"/>
          </a:xfrm>
          <a:prstGeom prst="downArrow">
            <a:avLst>
              <a:gd name="adj1" fmla="val 50000"/>
              <a:gd name="adj2" fmla="val 25735"/>
            </a:avLst>
          </a:prstGeom>
          <a:solidFill>
            <a:srgbClr val="FFFFFF"/>
          </a:solidFill>
          <a:ln w="12700">
            <a:solidFill>
              <a:srgbClr val="4BACC6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7898566" y="2930142"/>
            <a:ext cx="1173304" cy="1568224"/>
          </a:xfrm>
          <a:prstGeom prst="rect">
            <a:avLst/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Руководитель систематизирует   отчеты комиссии  в один.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60 мин.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4810368"/>
            <a:ext cx="469582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Выноска-облако 10"/>
          <p:cNvSpPr>
            <a:spLocks/>
          </p:cNvSpPr>
          <p:nvPr/>
        </p:nvSpPr>
        <p:spPr bwMode="auto">
          <a:xfrm>
            <a:off x="900112" y="5364005"/>
            <a:ext cx="752475" cy="4191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Выноска-облако 14"/>
          <p:cNvSpPr>
            <a:spLocks/>
          </p:cNvSpPr>
          <p:nvPr/>
        </p:nvSpPr>
        <p:spPr bwMode="auto">
          <a:xfrm>
            <a:off x="3307261" y="5341938"/>
            <a:ext cx="752475" cy="419100"/>
          </a:xfrm>
          <a:prstGeom prst="cloudCallout">
            <a:avLst>
              <a:gd name="adj1" fmla="val -20801"/>
              <a:gd name="adj2" fmla="val 62574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23"/>
          <p:cNvSpPr>
            <a:spLocks/>
          </p:cNvSpPr>
          <p:nvPr/>
        </p:nvSpPr>
        <p:spPr bwMode="auto">
          <a:xfrm>
            <a:off x="5912287" y="5381874"/>
            <a:ext cx="752475" cy="419100"/>
          </a:xfrm>
          <a:prstGeom prst="cloudCallout">
            <a:avLst>
              <a:gd name="adj1" fmla="val -20801"/>
              <a:gd name="adj2" fmla="val 62574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24"/>
          <p:cNvSpPr>
            <a:spLocks/>
          </p:cNvSpPr>
          <p:nvPr/>
        </p:nvSpPr>
        <p:spPr bwMode="auto">
          <a:xfrm>
            <a:off x="7863192" y="5330484"/>
            <a:ext cx="752475" cy="419100"/>
          </a:xfrm>
          <a:prstGeom prst="cloudCallout">
            <a:avLst>
              <a:gd name="adj1" fmla="val -20801"/>
              <a:gd name="adj2" fmla="val 62574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46" name="Picture 2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52364"/>
            <a:ext cx="2087461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8" name="Picture 2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411" y="5817802"/>
            <a:ext cx="2254548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9" name="Picture 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916" y="5852364"/>
            <a:ext cx="21717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1" name="Picture 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954" y="5852364"/>
            <a:ext cx="1680542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10652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</TotalTime>
  <Words>525</Words>
  <Application>Microsoft Office PowerPoint</Application>
  <PresentationFormat>Экран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Муниципальное бюджетное дошкольное образовательное учреждение «Детский сад № 20»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 20»</dc:title>
  <dc:creator>user</dc:creator>
  <cp:lastModifiedBy>user</cp:lastModifiedBy>
  <cp:revision>3</cp:revision>
  <dcterms:created xsi:type="dcterms:W3CDTF">2023-02-06T13:00:47Z</dcterms:created>
  <dcterms:modified xsi:type="dcterms:W3CDTF">2023-02-06T13:31:00Z</dcterms:modified>
</cp:coreProperties>
</file>