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78A232-674C-4FFF-8F14-A048DF5B9E2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81E83D-BED2-423B-A6D6-C16D78F8673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268760"/>
            <a:ext cx="7704856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 20»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356992"/>
            <a:ext cx="7406640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Проект: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Визуализация </a:t>
            </a:r>
            <a:r>
              <a:rPr lang="ru-RU" sz="2800" b="1" dirty="0">
                <a:latin typeface="Times New Roman" pitchFamily="18" charset="0"/>
                <a:ea typeface="Calibri"/>
                <a:cs typeface="Times New Roman" pitchFamily="18" charset="0"/>
              </a:rPr>
              <a:t>путей следования родителей в кабинет заведующего и специализированные помещения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9" y="15602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КАРТОЧКА ПРОЕКТА</a:t>
            </a:r>
            <a:r>
              <a:rPr lang="ru-RU" sz="12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600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Визуализация путей следования родителей в кабинет заведующего и специализированные помещения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43353"/>
              </p:ext>
            </p:extLst>
          </p:nvPr>
        </p:nvGraphicFramePr>
        <p:xfrm>
          <a:off x="1043609" y="1079350"/>
          <a:ext cx="7992887" cy="3224202"/>
        </p:xfrm>
        <a:graphic>
          <a:graphicData uri="http://schemas.openxmlformats.org/drawingml/2006/table">
            <a:tbl>
              <a:tblPr firstRow="1" firstCol="1" bandRow="1"/>
              <a:tblGrid>
                <a:gridCol w="7992887"/>
              </a:tblGrid>
              <a:tr h="31161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ОБОСНОВАНИЕ ВЫБОРА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23" marR="553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Ключевой риск: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рациональный расход времени родителей (законных представителей)  и посетителей ДОУ при поиске нужного помещения и специалиста.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Проблемы: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Отсутствуют указатели направления движения.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2.Не размечено направление открывания дверей.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При входе в детский сад отсутствует план расположения помещений на  первом  и  втором  этажах ДОУ.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4.Не на всех кабинетах имеются знаки  дополнительной информации  (таблички, обозначающие кабинет). </a:t>
                      </a:r>
                    </a:p>
                  </a:txBody>
                  <a:tcPr marL="55323" marR="553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82514"/>
              </p:ext>
            </p:extLst>
          </p:nvPr>
        </p:nvGraphicFramePr>
        <p:xfrm>
          <a:off x="1043608" y="4365104"/>
          <a:ext cx="7992889" cy="2199005"/>
        </p:xfrm>
        <a:graphic>
          <a:graphicData uri="http://schemas.openxmlformats.org/drawingml/2006/table">
            <a:tbl>
              <a:tblPr firstRow="1" firstCol="1" bandRow="1"/>
              <a:tblGrid>
                <a:gridCol w="5040560"/>
                <a:gridCol w="1512168"/>
                <a:gridCol w="1440161"/>
              </a:tblGrid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ЦЕЛИ И ПЛАНОВЫЙ ЭФФЕКТ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цели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Текущий показатель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Целевой показатель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Уменьшение времени у родителей (законных представителей)  и посетителей при поиске нужных помещений ДОУ.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  мин.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мин.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3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316181"/>
              </p:ext>
            </p:extLst>
          </p:nvPr>
        </p:nvGraphicFramePr>
        <p:xfrm>
          <a:off x="485800" y="529070"/>
          <a:ext cx="8532440" cy="6273808"/>
        </p:xfrm>
        <a:graphic>
          <a:graphicData uri="http://schemas.openxmlformats.org/drawingml/2006/table">
            <a:tbl>
              <a:tblPr firstRow="1" firstCol="1" bandRow="1"/>
              <a:tblGrid>
                <a:gridCol w="557808"/>
                <a:gridCol w="2659340"/>
                <a:gridCol w="2021180"/>
                <a:gridCol w="3294112"/>
              </a:tblGrid>
              <a:tr h="480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Проблема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Коренная причина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 решения проблемы (устранения коренной причины)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Затрата лишнего времени у родителей (законных представителей) и посетителей в поиске нужного помещения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Отсутствуют указатели направления движения по ДОУ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Размещение в коридоре ДОУ указателей направления движения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Родители (законные представители), дети и посетители затрудняются в выборе правильного направления открывания дверей в ДОУ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размечено направление открывания дверей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Изготовление и размещение наклеек с обозначениями направления открывания дверей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Затрата лишнего времени у родителей (законных представителей) и посетителей при ориентации внутри ДОУ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Отсутствует схема расположения кабинетов  на  первом и втором этажах ДОУ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схемы.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Размещение схемы в коридоре в ДОУ.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Затрата лишнего времени у родителей (законных представителей) и посетителей ДОУ при поиске нужного кабинета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на всех кабинетах имеются знаки дополнительной информации (таблички, обозначающие кабинет)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Поиск фирмы-изготовителя табличек.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фирмой-изготовителем.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Размещение табличек на кабинетах и помещениях.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7" marR="4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35696" y="94075"/>
            <a:ext cx="58326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ПРОБЛЕМЫ И ПУТИ ИХ РЕШЕНИЯ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1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03648" y="0"/>
            <a:ext cx="784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МЕРОПРИЯТИЙ ПО ДОСТИЖЕНИЮ ЦЕЛЕВЫХ ПОКАЗАТЕЛЕЙ ПРОЕКТА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55899"/>
              </p:ext>
            </p:extLst>
          </p:nvPr>
        </p:nvGraphicFramePr>
        <p:xfrm>
          <a:off x="1" y="692697"/>
          <a:ext cx="9036495" cy="6190023"/>
        </p:xfrm>
        <a:graphic>
          <a:graphicData uri="http://schemas.openxmlformats.org/drawingml/2006/table">
            <a:tbl>
              <a:tblPr firstRow="1" firstCol="1" bandRow="1"/>
              <a:tblGrid>
                <a:gridCol w="611559"/>
                <a:gridCol w="4573315"/>
                <a:gridCol w="3851621"/>
              </a:tblGrid>
              <a:tr h="297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мероприятий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Старт проекта. Создание рабочей группы.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Диагностика и определение  целевого  состояния.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рабочей группы.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карты текущего состояния и карты целевого состояния.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 схемы расположения кабинетов на 1 и 2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этажах.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изображений.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схемы визуализации и навигации.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качественного и эстетически привлекательного материала для изготовления навигационного материала, табличек, указателей.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Найден эстетически привлекательный и безопасный материал.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навигационным материалом.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Изготовление схемы, табличек  с указателями, табличек на помещения.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Совещание по защите подходов внедрения бережливых технологий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Подходы бережливых технологий защищены.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400" dirty="0"/>
                    </a:p>
                  </a:txBody>
                  <a:tcPr marL="17432" marR="17432" marT="8716" marB="8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70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Внедрения улучшений: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Размещение навигационного плана – схемы ДОУ, указателей в виде стрелок.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Оформление и размещение направления открывания дверей.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Прикрепление на двери табличек с названием кабинетов, помещений ДОУ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схемы расположения помещений в коридоре ДОУ.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Размещение указателей в виде стрелок.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указателей направления открывания дверей.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Прикрепление табличек на кабинеты и помещения ДОУ.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Закрепления результатов и закрытие проекта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экономии времени у родителей (законных представителей) и посетителей при передвижении по ДОУ.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Улучшение эмоционального и психологического состояния детей и родителей (законных представителей).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Завершающее совещание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 реализован.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74" marR="130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6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84784"/>
            <a:ext cx="7381328" cy="187886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Карта текущего </a:t>
            </a:r>
            <a:r>
              <a:rPr lang="ru-RU" sz="2000" dirty="0">
                <a:effectLst/>
                <a:latin typeface="Times New Roman"/>
                <a:ea typeface="Calibri"/>
                <a:cs typeface="Times New Roman"/>
              </a:rPr>
              <a:t>состояния </a:t>
            </a:r>
            <a:r>
              <a:rPr lang="ru-RU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000" dirty="0">
                <a:effectLst/>
                <a:latin typeface="Times New Roman"/>
                <a:ea typeface="Calibri"/>
                <a:cs typeface="Times New Roman"/>
              </a:rPr>
              <a:t>Визуализация путей следования родителей в кабинет заведующего и специализированные помещения</a:t>
            </a:r>
            <a:r>
              <a:rPr lang="ru-RU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800" dirty="0">
                <a:effectLst/>
                <a:latin typeface="Calibri"/>
                <a:ea typeface="Times New Roman"/>
                <a:cs typeface="Times New Roman"/>
              </a:rPr>
              <a:t> </a:t>
            </a:r>
            <a:r>
              <a:rPr lang="ru-RU" sz="12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1200" dirty="0">
                <a:effectLst/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-1" y="2823728"/>
            <a:ext cx="2657475" cy="2657475"/>
          </a:xfrm>
          <a:prstGeom prst="star16">
            <a:avLst>
              <a:gd name="adj" fmla="val 37500"/>
            </a:avLst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cs typeface="Arial" pitchFamily="34" charset="0"/>
              </a:rPr>
              <a:t>Зайдя в детский сад – нет возможности ознакомления с навигацией по зданию детского сада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619672" y="1289050"/>
            <a:ext cx="3162300" cy="1790700"/>
          </a:xfrm>
          <a:prstGeom prst="star16">
            <a:avLst>
              <a:gd name="adj" fmla="val 37500"/>
            </a:avLst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cs typeface="Arial" pitchFamily="34" charset="0"/>
              </a:rPr>
              <a:t>Не осведомленность в расположении образовательно-воспитательных пространств в здании.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89050"/>
            <a:ext cx="239077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543675" y="2915804"/>
            <a:ext cx="2600325" cy="2565400"/>
          </a:xfrm>
          <a:prstGeom prst="star16">
            <a:avLst>
              <a:gd name="adj" fmla="val 38319"/>
            </a:avLst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Из-за потери времени  негативное эмоциональное состояние родителя (законного представителя), посетителя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843808" y="3489569"/>
            <a:ext cx="1381125" cy="10588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Пройти по первому этажу с целью поиска нужного кабинета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 мин.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4254796" y="3776112"/>
            <a:ext cx="875028" cy="485775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209309" y="3530432"/>
            <a:ext cx="1285875" cy="10588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Подняться на второй этаж с целью поиска нужного кабинета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8 мин.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2647084" y="4960793"/>
            <a:ext cx="3848100" cy="1543050"/>
          </a:xfrm>
          <a:prstGeom prst="irregularSeal1">
            <a:avLst/>
          </a:prstGeom>
          <a:solidFill>
            <a:srgbClr val="8064A2"/>
          </a:solidFill>
          <a:ln w="127000" cmpd="dbl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Время протекания процесса =15 минут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Карта целевого состояния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«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Визуализация путей следования родителей в кабинет заведующего и специализированные помещения</a:t>
            </a: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»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843808" y="1190625"/>
            <a:ext cx="4181475" cy="1390650"/>
          </a:xfrm>
          <a:prstGeom prst="cloudCallout">
            <a:avLst>
              <a:gd name="adj1" fmla="val -5505"/>
              <a:gd name="adj2" fmla="val -27852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В коридоре при  входе в детский сад  размещена схема расположения помещений  на  первом  и втором  этажах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55370"/>
            <a:ext cx="24479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6"/>
          <p:cNvSpPr>
            <a:spLocks noChangeArrowheads="1"/>
          </p:cNvSpPr>
          <p:nvPr/>
        </p:nvSpPr>
        <p:spPr bwMode="auto">
          <a:xfrm rot="20152160">
            <a:off x="2218085" y="3347393"/>
            <a:ext cx="674688" cy="714375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872" y="2502505"/>
            <a:ext cx="18669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502" y="2772428"/>
            <a:ext cx="7715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027" y="2554893"/>
            <a:ext cx="18192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 rot="1129463">
            <a:off x="7212302" y="2995621"/>
            <a:ext cx="676275" cy="714375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7094384" y="3686828"/>
            <a:ext cx="2095500" cy="1565275"/>
          </a:xfrm>
          <a:prstGeom prst="ellipse">
            <a:avLst/>
          </a:prstGeom>
          <a:solidFill>
            <a:srgbClr val="FFFFFF"/>
          </a:solidFill>
          <a:ln w="31750">
            <a:solidFill>
              <a:srgbClr val="4BACC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Около каждой двери наклейки  с обозначениями направления открывания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дверей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2479898" y="4809190"/>
            <a:ext cx="4648200" cy="442913"/>
          </a:xfrm>
          <a:prstGeom prst="ellipse">
            <a:avLst/>
          </a:prstGeom>
          <a:solidFill>
            <a:srgbClr val="FFFFFF"/>
          </a:solidFill>
          <a:ln w="31750">
            <a:solidFill>
              <a:srgbClr val="4BACC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Время протекания процесса=8 минут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429" y="5445224"/>
            <a:ext cx="7810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Выноска-облако 14"/>
          <p:cNvSpPr>
            <a:spLocks/>
          </p:cNvSpPr>
          <p:nvPr/>
        </p:nvSpPr>
        <p:spPr bwMode="auto">
          <a:xfrm>
            <a:off x="5706433" y="5464667"/>
            <a:ext cx="752475" cy="419100"/>
          </a:xfrm>
          <a:prstGeom prst="cloudCallout">
            <a:avLst>
              <a:gd name="adj1" fmla="val -20801"/>
              <a:gd name="adj2" fmla="val 62574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695798" y="5959574"/>
            <a:ext cx="2500312" cy="825500"/>
          </a:xfrm>
          <a:prstGeom prst="rect">
            <a:avLst/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Экономия времени на поиски нужного кабинета или помещения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148064" y="5975449"/>
            <a:ext cx="2562225" cy="809625"/>
          </a:xfrm>
          <a:prstGeom prst="rect">
            <a:avLst/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Отсутствие конфликтных ситуаций с родителями (законными представителями), посетителями  МДОУ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>
            <a:extLst>
              <a:ext uri="{FF2B5EF4-FFF2-40B4-BE49-F238E27FC236}">
                <a16:creationId xmlns:a16="http://schemas.microsoft.com/office/drawing/2014/main" xmlns="" xmlns:w="http://schemas.openxmlformats.org/wordprocessingml/2006/main" xmlns:w10="urn:schemas-microsoft-com:office:word" xmlns:v="urn:schemas-microsoft-com:vml" xmlns:o="urn:schemas-microsoft-com:office:office" xmlns:ve="http://schemas.openxmlformats.org/markup-compatibility/2006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xmlns:lc="http://schemas.openxmlformats.org/drawingml/2006/lockedCanvas" id="{635FA8A3-FFD6-4F43-ACFB-A938A70CD9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35608" y="553432"/>
            <a:ext cx="7498080" cy="5847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                                         ПОСЛЕ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9957" y="1268760"/>
            <a:ext cx="4774127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Схема расположения помещений по этажам</a:t>
            </a:r>
            <a:endParaRPr lang="ru-RU" sz="14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8" name="Рисунок 7" descr="F:\БТ\фото БТ\20221128_15485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2880320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F:\БТ\фото БТ\6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4" b="19504"/>
          <a:stretch/>
        </p:blipFill>
        <p:spPr bwMode="auto">
          <a:xfrm>
            <a:off x="5796136" y="2204864"/>
            <a:ext cx="2593082" cy="33123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4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>
            <a:extLst>
              <a:ext uri="{FF2B5EF4-FFF2-40B4-BE49-F238E27FC236}">
                <a16:creationId xmlns:a16="http://schemas.microsoft.com/office/drawing/2014/main" xmlns="" xmlns:w="http://schemas.openxmlformats.org/wordprocessingml/2006/main" xmlns:w10="urn:schemas-microsoft-com:office:word" xmlns:v="urn:schemas-microsoft-com:vml" xmlns:o="urn:schemas-microsoft-com:office:office" xmlns:ve="http://schemas.openxmlformats.org/markup-compatibility/2006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xmlns:lc="http://schemas.openxmlformats.org/drawingml/2006/lockedCanvas" id="{635FA8A3-FFD6-4F43-ACFB-A938A70CD9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5008" y="188640"/>
            <a:ext cx="7498080" cy="5847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                                         ПОСЛЕ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812161"/>
            <a:ext cx="7920880" cy="1813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Использование цветовых маркеров для визуализации и направления путей следования к кабинету заведующего и специализированные помещения. </a:t>
            </a:r>
            <a:endParaRPr lang="ru-RU" sz="1400" b="1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Указатели направления движения к кабинету заведующего и специализированные помещения.</a:t>
            </a:r>
          </a:p>
        </p:txBody>
      </p:sp>
      <p:pic>
        <p:nvPicPr>
          <p:cNvPr id="10" name="Рисунок 9" descr="F:\БТ\фото БТ\20221128_15543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52936"/>
            <a:ext cx="3024336" cy="338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F:\БТ\фото БТ\2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" b="29157"/>
          <a:stretch/>
        </p:blipFill>
        <p:spPr bwMode="auto">
          <a:xfrm>
            <a:off x="5812598" y="2852936"/>
            <a:ext cx="2359802" cy="13836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F:\БТ\фото БТ\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598" y="4259226"/>
            <a:ext cx="2359802" cy="1978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2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>
            <a:extLst>
              <a:ext uri="{FF2B5EF4-FFF2-40B4-BE49-F238E27FC236}">
                <a16:creationId xmlns:a16="http://schemas.microsoft.com/office/drawing/2014/main" xmlns="" xmlns:w="http://schemas.openxmlformats.org/wordprocessingml/2006/main" xmlns:w10="urn:schemas-microsoft-com:office:word" xmlns:v="urn:schemas-microsoft-com:vml" xmlns:o="urn:schemas-microsoft-com:office:office" xmlns:ve="http://schemas.openxmlformats.org/markup-compatibility/2006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xmlns:lc="http://schemas.openxmlformats.org/drawingml/2006/lockedCanvas" id="{635FA8A3-FFD6-4F43-ACFB-A938A70CD9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5008" y="188640"/>
            <a:ext cx="7498080" cy="5847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                                         ПОСЛЕ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90852" y="980728"/>
            <a:ext cx="3801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/>
                <a:latin typeface="Times New Roman"/>
                <a:ea typeface="Calibri"/>
              </a:rPr>
              <a:t>Таблички с названием помещений</a:t>
            </a:r>
            <a:endParaRPr lang="ru-RU" b="1" dirty="0"/>
          </a:p>
        </p:txBody>
      </p:sp>
      <p:pic>
        <p:nvPicPr>
          <p:cNvPr id="8" name="Рисунок 7" descr="F:\БТ\фото БТ\20221128_15285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487" y="1844824"/>
            <a:ext cx="3096344" cy="4536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F:\БТ\фото БТ\20221128_15275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7" b="36279"/>
          <a:stretch/>
        </p:blipFill>
        <p:spPr bwMode="auto">
          <a:xfrm>
            <a:off x="5148064" y="1649582"/>
            <a:ext cx="1897550" cy="22650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F:\БТ\фото БТ\муз.зал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591" y="4110025"/>
            <a:ext cx="1774857" cy="2271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8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680</Words>
  <Application>Microsoft Office PowerPoint</Application>
  <PresentationFormat>Экран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Муниципальное бюджетное дошкольное образовательное учреждение «Детский сад № 20»</vt:lpstr>
      <vt:lpstr>Презентация PowerPoint</vt:lpstr>
      <vt:lpstr>Презентация PowerPoint</vt:lpstr>
      <vt:lpstr>Презентация PowerPoint</vt:lpstr>
      <vt:lpstr>Карта текущего состояния  Визуализация путей следования родителей в кабинет заведующего и специализированные помещения   </vt:lpstr>
      <vt:lpstr>Презентация PowerPoint</vt:lpstr>
      <vt:lpstr>      ДО                                          ПОСЛЕ</vt:lpstr>
      <vt:lpstr>      ДО                                          ПОСЛЕ</vt:lpstr>
      <vt:lpstr>      ДО                                          ПОСЛЕ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 20»</dc:title>
  <dc:creator>user</dc:creator>
  <cp:lastModifiedBy>user</cp:lastModifiedBy>
  <cp:revision>4</cp:revision>
  <dcterms:created xsi:type="dcterms:W3CDTF">2023-02-06T12:21:59Z</dcterms:created>
  <dcterms:modified xsi:type="dcterms:W3CDTF">2023-02-06T13:00:04Z</dcterms:modified>
</cp:coreProperties>
</file>