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61" r:id="rId3"/>
    <p:sldId id="265" r:id="rId4"/>
    <p:sldId id="279" r:id="rId5"/>
    <p:sldId id="282" r:id="rId6"/>
    <p:sldId id="284" r:id="rId7"/>
    <p:sldId id="283" r:id="rId8"/>
    <p:sldId id="268" r:id="rId9"/>
    <p:sldId id="277" r:id="rId10"/>
    <p:sldId id="270" r:id="rId11"/>
    <p:sldId id="271" r:id="rId12"/>
    <p:sldId id="285" r:id="rId13"/>
    <p:sldId id="26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3E1-097B-4DC8-B38D-B0D8F6E84EDE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4CDE7-CC0C-4ADB-B499-B8E9CA4F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4CDE7-CC0C-4ADB-B499-B8E9CA4F9D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4CDE7-CC0C-4ADB-B499-B8E9CA4F9D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3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DB05E6E-D4CF-4EC6-A8CF-FB2AFBA2BAE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D09550C-A7BA-483F-99F4-DCC34FA46D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7;&#1088;&#1089;&#1087;&#1077;&#1082;&#1090;&#1080;&#1074;&#1085;&#1099;&#1081;%20&#1087;&#1083;&#1072;&#1085;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" TargetMode="External"/><Relationship Id="rId2" Type="http://schemas.openxmlformats.org/officeDocument/2006/relationships/hyperlink" Target="http://ta-vi-ka.blogspo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ltiurok.ru/http-multiurok-ru-426/" TargetMode="External"/><Relationship Id="rId5" Type="http://schemas.openxmlformats.org/officeDocument/2006/relationships/hyperlink" Target="http://easyen.ru/" TargetMode="External"/><Relationship Id="rId4" Type="http://schemas.openxmlformats.org/officeDocument/2006/relationships/hyperlink" Target="http://doshkolniki.org/index.php?start=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62828" y="230351"/>
            <a:ext cx="7632848" cy="1944216"/>
          </a:xfrm>
          <a:prstGeom prst="round2Diag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400" b="1" i="1" kern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Развитие познавательно-исследовательского интереса детей шестого  года жизни через простейшие эксперименты»</a:t>
            </a:r>
            <a:endParaRPr lang="ru-RU" sz="2400" b="1" i="1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фото опыт\для презентации\IMG_20180919_1036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26143" r="8936" b="6421"/>
          <a:stretch/>
        </p:blipFill>
        <p:spPr bwMode="auto">
          <a:xfrm>
            <a:off x="2411760" y="2348880"/>
            <a:ext cx="4896544" cy="339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5877272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</a:p>
          <a:p>
            <a:pPr lvl="0" algn="ctr">
              <a:defRPr/>
            </a:pPr>
            <a:r>
              <a:rPr lang="ru-RU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Гуляшова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Юрьевна</a:t>
            </a:r>
            <a:endParaRPr lang="ru-RU" sz="2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44008" y="188640"/>
            <a:ext cx="3867864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Перспективный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 экспериментов в старшей группе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2" y="2996952"/>
            <a:ext cx="31683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49665"/>
              </p:ext>
            </p:extLst>
          </p:nvPr>
        </p:nvGraphicFramePr>
        <p:xfrm>
          <a:off x="3419872" y="1124744"/>
          <a:ext cx="5616625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224137"/>
                <a:gridCol w="1368152"/>
                <a:gridCol w="1512168"/>
              </a:tblGrid>
              <a:tr h="9120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Область экспериментирования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b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экспериментирования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Материалы</a:t>
                      </a:r>
                      <a:b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3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Объекты неживой природы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Магнетическое свойство Земли»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достать скрепку»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магнетическими свойствами Земли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представлений о свойствах магнита и его применении человеком</a:t>
                      </a:r>
                      <a:b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Магнит, стакан, иголки, макет земного шара, намагниченная английская булавка, вода, растительное масло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9" name="Picture 5" descr="C:\Users\user\Desktop\Гуляшова Н.Ю. высшая категория\для Гуляшовой\NR7b4e06e95a49a39ccf58cf81e1711d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7" y="332656"/>
            <a:ext cx="3027847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1194" y="75988"/>
            <a:ext cx="7596502" cy="272350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Уголок экспериментирования «Почемучка»</a:t>
            </a:r>
          </a:p>
        </p:txBody>
      </p:sp>
      <p:pic>
        <p:nvPicPr>
          <p:cNvPr id="4" name="Рисунок 3" descr="C:\Users\александр\Downloads\для презентации\IMG_20180919_0946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r="3502" b="23636"/>
          <a:stretch/>
        </p:blipFill>
        <p:spPr bwMode="auto">
          <a:xfrm>
            <a:off x="3713730" y="464221"/>
            <a:ext cx="1224136" cy="935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ксандр\Downloads\для презентации\IMG_20180919_095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97" y="1327542"/>
            <a:ext cx="1100793" cy="86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александр\Desktop\эксперемент\detsad-355303-143833359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0941" r="6251" b="31197"/>
          <a:stretch/>
        </p:blipFill>
        <p:spPr bwMode="auto">
          <a:xfrm>
            <a:off x="6156176" y="1317435"/>
            <a:ext cx="1115616" cy="97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лександр\Desktop\эксперемент\detsad-355303-143833364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2" r="6730" b="8119"/>
          <a:stretch/>
        </p:blipFill>
        <p:spPr bwMode="auto">
          <a:xfrm>
            <a:off x="5180442" y="464221"/>
            <a:ext cx="1224136" cy="100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5" descr="IMG_40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92" y="440905"/>
            <a:ext cx="1079404" cy="105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Содержимое 4" descr="IMG_401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1" y="1317435"/>
            <a:ext cx="1118344" cy="90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 descr="IMG_4018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t="1586" r="27823" b="20953"/>
          <a:stretch/>
        </p:blipFill>
        <p:spPr bwMode="auto">
          <a:xfrm>
            <a:off x="8347326" y="30543"/>
            <a:ext cx="767005" cy="118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787133" y="5298739"/>
            <a:ext cx="6192688" cy="14765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 стимулирующий</a:t>
            </a:r>
          </a:p>
          <a:p>
            <a:pPr lvl="0" algn="just" defTabSz="45720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дневники для фиксации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экспериментов,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-карточки-подсказки (разрешающие и запрещающиеся знаки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«Сова», названная по желанию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«Почемучкой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от имени которой моделируются проблемные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ситуации.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087" y="674905"/>
            <a:ext cx="3628643" cy="14876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 дидактический</a:t>
            </a:r>
          </a:p>
          <a:p>
            <a:pPr lvl="0" defTabSz="45720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алгоритмами выполнения экспериментов,</a:t>
            </a:r>
          </a:p>
          <a:p>
            <a:pPr lvl="0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-книги познавательного характера,</a:t>
            </a:r>
          </a:p>
          <a:p>
            <a:pPr lvl="0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-тематические альбомы, </a:t>
            </a:r>
          </a:p>
          <a:p>
            <a:pPr lvl="0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коллекции.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84" y="2314419"/>
            <a:ext cx="9041181" cy="28297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 оборудования</a:t>
            </a:r>
          </a:p>
          <a:p>
            <a:pPr lvl="0" algn="just" defTabSz="45720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разделам: «Песок, вода», «Магниты», «Бумага», «Свет», «Стекло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-природный материал: камни, ракушки, спил и листья деревьев, мох, семена, почва разных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видов,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-утилизированный материал: проволока, кусочки кожи, меха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ткани, пластмассы, дерева, 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-технические материалы: гайки, детали конструктора и др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-разные виды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бумаги,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-красители: пищевые и непищевые (гуашь и др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-медицинские материалы: пипетки, мерные ложки, шприцы без игл, деревянные палочки и др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-прочие материалы: зеркала, воздушные шары, соль, сахар, свечи , сито, воронки и др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-приборы-помощники: лупа, песочные часы,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микроскоп,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-клеенчатые фартуки, тряпки, перчатки.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46224"/>
            <a:ext cx="1872208" cy="147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18907"/>
            <a:ext cx="8064896" cy="594928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Анкета для родителей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1.Знаете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ли Вы, что в дошкольном возрасте необходимо заниматься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опытно-экспериментальной деятельностью?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2.Ощущаете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ли Вы, что Ваш ребенок проявляет интерес к экспериментированию?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.Создаете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ребенку условия для проведения опытов дома?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.Проводите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наблюдение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детьми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 природными объектами?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.Отзываетесь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ли вы на просьбу своего ребёнка помочь исследовать какой –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либо объект? Вы просто показываете или даёте пояснения?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6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.Ребёнок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пытается повторить исследование самостоятельно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3596" y="0"/>
            <a:ext cx="5976664" cy="4046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568953" cy="671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Т.Н., Короткова Н.А. Познавательно – исследовательская деятельность старших дошкольников // Ребенок в детском саду, 2003 №3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 Игровые технологии ознакомления дошкольников с предметным миром. М: Педагогическое общество России,2007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О.В. 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Поддъяков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Н.Н., Рахманова Н.П., Щетинина В.В., «Ребенок в  мире поиска: поисковой деятельности детей дошкольного возраста»/ Под ред. О.В.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Дыбиной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ТЦ Сфера, 2005. – 64 с,- (Программа развития).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 Рахманова Н.П., Щетина В.В. «Неизведанное рядом: занимательные опыты и эксперименты для дошкольников»/ Под ред. О.В.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Дыбиной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ТЦ Сфера, 2004. – 64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Короткова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Н.А. «Познавательно-исследовательская деятельность старших  дошкольников»/ / Ж. Ребенок в детском саду. 2003. № 3, 4, 5. 2002. №1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Николаева С.Н. «Ознакомление дошкольников с неживой природой. Природопользование в детском саду». Методическое пособие. – М.: Педагогическое общество России, 2005. – 80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Новиковская О.А. Сборник развивающихся игр с водой и песком для дошкольников. – СПб.: «ДЕТСТВО – ПРЕСС», 2006. – 64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экспериментальной деятельности дошкольников: Методические рекомендации»/ Под общ.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Ред.Л.Н.Прохоровой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М.:АРКТИ, 2003. – 64с.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 «Новые подходы к исследованию мышления дошкольников» // Ж. Вопросы психологии. 1985. №2.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Соловьева Е. «Как организовать поисковую деятельность детей» // Дошкольное воспитание. 2005. №1.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О.А «Ознакомление с природой в детском саду» – М.: Мозаика-Синтез, 2017.-112с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Тугушева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Г.П., Чистякова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А.Е.»Экспериментальная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деятельность детей среднего и старшего дошкольного возраста: Методическое пособие» – СПб.: ДЕТСТВО-ПРЕСС, 2007. – 128с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://ta-vi-ka.blogspot.com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www.uchportal.ru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doshkolniki.org/index.php?start=7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easyen.ru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://multiurok.ru/http-multiurok-ru-426/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alt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66703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возвращаться к тому, что он узнал».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0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ctr">
              <a:spcBef>
                <a:spcPct val="20000"/>
              </a:spcBef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7023"/>
            <a:ext cx="2652585" cy="29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aks.roshd.ir/photos/25.6887.medium.asp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6" y="4293096"/>
            <a:ext cx="2071702" cy="221460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14" y="4032968"/>
            <a:ext cx="197485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90640" y="1"/>
            <a:ext cx="7344816" cy="12687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5792" y="46462"/>
            <a:ext cx="715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400" b="1" kern="1400" dirty="0" smtClean="0">
                <a:solidFill>
                  <a:srgbClr val="00B0F0"/>
                </a:solidFill>
                <a:latin typeface="Times New Roman"/>
              </a:rPr>
              <a:t>ЦЕЛЬ: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Создание </a:t>
            </a:r>
            <a:r>
              <a:rPr lang="ru-RU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развития </a:t>
            </a:r>
            <a:r>
              <a:rPr lang="ru-RU" kern="14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познавательно-исследовательского интереса детей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шестого  года жизни на</a:t>
            </a:r>
          </a:p>
          <a:p>
            <a:pPr lvl="0" algn="ctr">
              <a:lnSpc>
                <a:spcPct val="110000"/>
              </a:lnSpc>
            </a:pP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основе организации простейших экспериментов</a:t>
            </a:r>
            <a:endParaRPr lang="ru-RU" kern="14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823" y="1769204"/>
            <a:ext cx="3888432" cy="4630556"/>
          </a:xfrm>
          <a:prstGeom prst="roundRect">
            <a:avLst/>
          </a:prstGeom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8585" y="1721174"/>
            <a:ext cx="3888432" cy="4630556"/>
          </a:xfrm>
          <a:prstGeom prst="roundRect">
            <a:avLst/>
          </a:prstGeom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23970" y="3789040"/>
            <a:ext cx="3312368" cy="722401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Обогатить среду в уголке экспериментирования.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75803" y="1905185"/>
            <a:ext cx="3333181" cy="161440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по развитию познавательно –исследовательского интереса детей на основе организации простейших экспериментов.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544" y="1916832"/>
            <a:ext cx="3312368" cy="158417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желание исследовать и экспериментировать с объектами живой и неживой природы (не нанося им вред)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792" y="3675252"/>
            <a:ext cx="3312368" cy="240457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наблюдательность, любознательность, умение анализировать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, сравнивать, выделять характерные, существенные признаки предметов и явлений, обобщать их по этим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признакам.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96617" y="4891781"/>
            <a:ext cx="3312368" cy="112188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 Оптимизировать работу с родителями через обогащение  опыта семейного воспитания по теме.</a:t>
            </a:r>
          </a:p>
        </p:txBody>
      </p:sp>
      <p:pic>
        <p:nvPicPr>
          <p:cNvPr id="16" name="Picture 2" descr="C:\Users\Титан\Desktop\опыты артинки\chitate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" y="5245485"/>
            <a:ext cx="1484192" cy="166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099" y="188640"/>
            <a:ext cx="5159452" cy="914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образовательной деятельности</a:t>
            </a: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115787" y="1564607"/>
            <a:ext cx="2755224" cy="1548154"/>
          </a:xfrm>
          <a:prstGeom prst="cloud">
            <a:avLst/>
          </a:prstGeom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Организованная образовательная деятельность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987824" y="1577364"/>
            <a:ext cx="3024336" cy="1535397"/>
          </a:xfrm>
          <a:prstGeom prst="cloud">
            <a:avLst/>
          </a:prstGeom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Совместная деятельность взрослого и детей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6128973" y="1577365"/>
            <a:ext cx="2872989" cy="1535396"/>
          </a:xfrm>
          <a:prstGeom prst="cloud">
            <a:avLst/>
          </a:prstGeom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Самостоятельная деятельность</a:t>
            </a:r>
          </a:p>
        </p:txBody>
      </p:sp>
      <p:pic>
        <p:nvPicPr>
          <p:cNvPr id="9" name="Рисунок 8" descr="C:\Users\александр\Pictures\дет сад\мк\IMG_20180118_094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09" y="3717032"/>
            <a:ext cx="2808312" cy="1953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александр\Downloads\для презентации\IMG_20180919_1035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" y="3717032"/>
            <a:ext cx="3098609" cy="209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t="23832" b="45"/>
          <a:stretch/>
        </p:blipFill>
        <p:spPr bwMode="auto">
          <a:xfrm>
            <a:off x="3419872" y="3137356"/>
            <a:ext cx="2381907" cy="209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9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ownloads\14e14cfac86b6146bb93d1a9be492536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-1" r="134" b="17110"/>
          <a:stretch/>
        </p:blipFill>
        <p:spPr bwMode="auto">
          <a:xfrm>
            <a:off x="3252947" y="3789040"/>
            <a:ext cx="2509550" cy="233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93" y="1700226"/>
            <a:ext cx="257620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C:\Users\александр\Desktop\фото опыт\IMG_20180928_091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4" y="1626927"/>
            <a:ext cx="2726512" cy="232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лександр\Desktop\фото опыт\IMG_20180928_1600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8393" r="15092" b="4623"/>
          <a:stretch/>
        </p:blipFill>
        <p:spPr bwMode="auto">
          <a:xfrm>
            <a:off x="3350170" y="470721"/>
            <a:ext cx="1475468" cy="2312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александр\Desktop\фото опыт\IMG_20180928_15560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30771" r="37020" b="14662"/>
          <a:stretch/>
        </p:blipFill>
        <p:spPr bwMode="auto">
          <a:xfrm>
            <a:off x="4921772" y="476672"/>
            <a:ext cx="1328194" cy="231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3350169" y="6121006"/>
            <a:ext cx="2594093" cy="62036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цветок пьет воду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9684" y="4594983"/>
            <a:ext cx="2726512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семян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46303" y="2788352"/>
            <a:ext cx="2741555" cy="8480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 рост растений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2073" y="4594983"/>
            <a:ext cx="2726512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дышат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20724581">
            <a:off x="308145" y="148302"/>
            <a:ext cx="2741555" cy="11518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esktop\фото опыт\IMG_20180928_1607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3" t="17093" r="7051" b="6409"/>
          <a:stretch/>
        </p:blipFill>
        <p:spPr bwMode="auto">
          <a:xfrm>
            <a:off x="560124" y="404664"/>
            <a:ext cx="231267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александр\Desktop\фото опыт\IMG_20180928_1607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7735" r="65706" b="10471"/>
          <a:stretch/>
        </p:blipFill>
        <p:spPr bwMode="auto">
          <a:xfrm>
            <a:off x="539552" y="4365103"/>
            <a:ext cx="2333242" cy="206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3048447" y="1986494"/>
            <a:ext cx="3182062" cy="273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«Волшебница вода»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2" y="351127"/>
            <a:ext cx="2712896" cy="251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александр\Pictures\дет сад\мк\IMG_20180118_0953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4" y="4509120"/>
            <a:ext cx="257220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6230509" y="3384318"/>
            <a:ext cx="2849518" cy="7025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кувшинки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704" y="3273791"/>
            <a:ext cx="2736304" cy="7025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68699" y="391324"/>
            <a:ext cx="2741555" cy="11518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лександр\Downloads\opyty_dlya_detey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54" y="902678"/>
            <a:ext cx="2832243" cy="1964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21446" y="2676728"/>
            <a:ext cx="4022635" cy="13625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кристаллов соли в рамках проекта «Волшебный мир кристаллов»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0062825">
            <a:off x="66746" y="326733"/>
            <a:ext cx="2741555" cy="11518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лександр\Downloads\2016-02-26-17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2677167" cy="249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4944911" y="5755365"/>
            <a:ext cx="4355976" cy="88649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«Белый снег-пушистый»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свойства снега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александр\Desktop\фото опыт\IMG_20180928_1603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t="2991" r="5128" b="13462"/>
          <a:stretch/>
        </p:blipFill>
        <p:spPr bwMode="auto">
          <a:xfrm>
            <a:off x="6359756" y="620688"/>
            <a:ext cx="2460716" cy="269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5796134" y="3319186"/>
            <a:ext cx="3204705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проекта «Где живет воздух»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" y="3140968"/>
            <a:ext cx="3082702" cy="2309264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 descr="C:\Users\александр\Downloads\opytno-eksperimentalnaya-deyatelnost-s-magnitom-600x45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r="1478"/>
          <a:stretch/>
        </p:blipFill>
        <p:spPr bwMode="auto">
          <a:xfrm>
            <a:off x="755576" y="116632"/>
            <a:ext cx="2951616" cy="197918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4733" y="2382152"/>
            <a:ext cx="313706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Магнетическое свойство Земли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лександр\Pictures\дет сад\мк\IMG_20180117_1628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5" t="15054" r="-71" b="13333"/>
          <a:stretch/>
        </p:blipFill>
        <p:spPr bwMode="auto">
          <a:xfrm>
            <a:off x="5436096" y="223605"/>
            <a:ext cx="2752422" cy="187220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лександр\Pictures\дет сад\мк\IMG_20180117_1645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4273"/>
            <a:ext cx="2955126" cy="223224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5824085" y="2382152"/>
            <a:ext cx="3405687" cy="889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«Веселая радуга» Радуга в стакане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александр\Desktop\фото опыт\IMG_20180926_110204 (1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2259" r="17469" b="29688"/>
          <a:stretch/>
        </p:blipFill>
        <p:spPr bwMode="auto">
          <a:xfrm>
            <a:off x="3289586" y="2920132"/>
            <a:ext cx="2542862" cy="240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/>
          <p:cNvSpPr/>
          <p:nvPr/>
        </p:nvSpPr>
        <p:spPr>
          <a:xfrm>
            <a:off x="2908857" y="5559663"/>
            <a:ext cx="3179619" cy="11776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проекта «Песок и его свойства»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песка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александр\Downloads\opytno-eksperimentalnaya-deyatelnost-v-chem-s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4537" b="16657"/>
          <a:stretch/>
        </p:blipFill>
        <p:spPr bwMode="auto">
          <a:xfrm>
            <a:off x="841710" y="2183620"/>
            <a:ext cx="299608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78234" y="63775"/>
            <a:ext cx="3362834" cy="18722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Ф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иксирование экспериментов в  индивидуальных дневниках наблюдений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71526" y="58336"/>
            <a:ext cx="5004048" cy="11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Схема фиксации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результатов экспериментов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«Свойства магнита»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231" name="Picture 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299455"/>
            <a:ext cx="2195289" cy="2153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www.maam.ru/upload/blogs/detsad-40885-13974014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3" y="1255372"/>
            <a:ext cx="377795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www.maam.ru/upload/blogs/detsad-40885-13974013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3" y="4296929"/>
            <a:ext cx="3841638" cy="214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364088" y="3911820"/>
            <a:ext cx="3649812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 цветок пьет воду»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232" name="Picture 1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84" y="4311224"/>
            <a:ext cx="2277840" cy="2142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9898" y="207493"/>
            <a:ext cx="2857590" cy="2119704"/>
          </a:xfrm>
          <a:prstGeom prst="roundRect">
            <a:avLst/>
          </a:prstGeom>
          <a:solidFill>
            <a:srgbClr val="34FC9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Наблюдение, рассматривание иллюстраций, просмотр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презентаций об изучаемых явлениях, использование ИКТ.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888810"/>
            <a:ext cx="3024336" cy="2628422"/>
          </a:xfrm>
          <a:prstGeom prst="roundRect">
            <a:avLst>
              <a:gd name="adj" fmla="val 15607"/>
            </a:avLst>
          </a:prstGeom>
          <a:solidFill>
            <a:srgbClr val="34FC9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Игровые: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Дидактическая игра, сюжетно-ролевая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 с </a:t>
            </a: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элементами экспериментирования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игры-эксперименты,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игры-опыты.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9553" y="124857"/>
            <a:ext cx="3016239" cy="2119704"/>
          </a:xfrm>
          <a:prstGeom prst="roundRect">
            <a:avLst/>
          </a:prstGeom>
          <a:solidFill>
            <a:srgbClr val="34FC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Беседы, чтение художественной литературы, использование фольклорных материалов.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600891"/>
            <a:ext cx="1818534" cy="1182401"/>
          </a:xfrm>
          <a:prstGeom prst="roundRect">
            <a:avLst/>
          </a:prstGeom>
          <a:solidFill>
            <a:srgbClr val="F7B33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Методы и приёмы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C:\Users\александр\Pictures\дет сад\IMG_20180312_1032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2452" r="1442" b="8414"/>
          <a:stretch/>
        </p:blipFill>
        <p:spPr bwMode="auto">
          <a:xfrm>
            <a:off x="330780" y="5589240"/>
            <a:ext cx="133164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александр\Pictures\дет сад\для презентации\IMG_20180919_1037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970" r="19550" b="10098"/>
          <a:stretch/>
        </p:blipFill>
        <p:spPr bwMode="auto">
          <a:xfrm>
            <a:off x="3779912" y="5558468"/>
            <a:ext cx="1454268" cy="118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лександр\Pictures\дет сад\2016-04-29 09.38.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9712" r="45359"/>
          <a:stretch/>
        </p:blipFill>
        <p:spPr bwMode="auto">
          <a:xfrm>
            <a:off x="7740352" y="5517232"/>
            <a:ext cx="122544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26646" y="2888810"/>
            <a:ext cx="2929730" cy="2628422"/>
          </a:xfrm>
          <a:prstGeom prst="roundRect">
            <a:avLst>
              <a:gd name="adj" fmla="val 15607"/>
            </a:avLst>
          </a:prstGeom>
          <a:solidFill>
            <a:srgbClr val="34FC9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Практические: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Упражнение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,  элементарные опыты, экспериментирование,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моделирование, фиксация экспериментов в индивидуальных дневниках наблюдений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598446" y="1184709"/>
            <a:ext cx="48920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290708" y="1184709"/>
            <a:ext cx="489204" cy="484632"/>
          </a:xfrm>
          <a:prstGeom prst="rightArrow">
            <a:avLst>
              <a:gd name="adj1" fmla="val 50000"/>
              <a:gd name="adj2" fmla="val 640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741891">
            <a:off x="5077146" y="2060388"/>
            <a:ext cx="81521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532904">
            <a:off x="3584080" y="2078148"/>
            <a:ext cx="72687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725</TotalTime>
  <Words>740</Words>
  <Application>Microsoft Office PowerPoint</Application>
  <PresentationFormat>Экран (4:3)</PresentationFormat>
  <Paragraphs>111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274</cp:revision>
  <dcterms:created xsi:type="dcterms:W3CDTF">2018-09-18T17:15:48Z</dcterms:created>
  <dcterms:modified xsi:type="dcterms:W3CDTF">2019-08-15T13:28:37Z</dcterms:modified>
</cp:coreProperties>
</file>